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4"/>
    <p:sldMasterId id="2147483660" r:id="rId5"/>
    <p:sldMasterId id="2147483648" r:id="rId6"/>
    <p:sldMasterId id="2147483674" r:id="rId7"/>
  </p:sldMasterIdLst>
  <p:notesMasterIdLst>
    <p:notesMasterId r:id="rId17"/>
  </p:notesMasterIdLst>
  <p:sldIdLst>
    <p:sldId id="256" r:id="rId8"/>
    <p:sldId id="319" r:id="rId9"/>
    <p:sldId id="260" r:id="rId10"/>
    <p:sldId id="277" r:id="rId11"/>
    <p:sldId id="318" r:id="rId12"/>
    <p:sldId id="311" r:id="rId13"/>
    <p:sldId id="322" r:id="rId14"/>
    <p:sldId id="321" r:id="rId15"/>
    <p:sldId id="282" r:id="rId16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681"/>
    <a:srgbClr val="4F81BD"/>
    <a:srgbClr val="646569"/>
    <a:srgbClr val="002D73"/>
    <a:srgbClr val="0069A6"/>
    <a:srgbClr val="1F3261"/>
    <a:srgbClr val="4589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AF41BA-9B60-4E05-BBF7-E87DF6C8777C}" v="246" dt="2020-10-05T14:02:48.3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4" autoAdjust="0"/>
    <p:restoredTop sz="87709" autoAdjust="0"/>
  </p:normalViewPr>
  <p:slideViewPr>
    <p:cSldViewPr>
      <p:cViewPr varScale="1">
        <p:scale>
          <a:sx n="127" d="100"/>
          <a:sy n="127" d="100"/>
        </p:scale>
        <p:origin x="1026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-3540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nyserda.org\DATA\Packs\96517%20-%20MJ%20Bradley%20Grid%20Benefits%20of%20EVs\projections%20to%20203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3"/>
          <c:order val="3"/>
          <c:tx>
            <c:strRef>
              <c:f>Sheet1!$A$5</c:f>
              <c:strCache>
                <c:ptCount val="1"/>
                <c:pt idx="0">
                  <c:v>Annual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Sheet1!$B$1:$P$1</c:f>
              <c:numCache>
                <c:formatCode>General</c:formatCode>
                <c:ptCount val="1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 formatCode="0">
                  <c:v>2017</c:v>
                </c:pt>
                <c:pt idx="7" formatCode="0">
                  <c:v>2018</c:v>
                </c:pt>
                <c:pt idx="8" formatCode="0">
                  <c:v>2019</c:v>
                </c:pt>
                <c:pt idx="9" formatCode="0">
                  <c:v>2020</c:v>
                </c:pt>
                <c:pt idx="10" formatCode="0">
                  <c:v>2021</c:v>
                </c:pt>
                <c:pt idx="11" formatCode="0">
                  <c:v>2022</c:v>
                </c:pt>
                <c:pt idx="12" formatCode="0">
                  <c:v>2023</c:v>
                </c:pt>
                <c:pt idx="13" formatCode="0">
                  <c:v>2024</c:v>
                </c:pt>
                <c:pt idx="14" formatCode="0">
                  <c:v>2025</c:v>
                </c:pt>
              </c:numCache>
            </c:numRef>
          </c:cat>
          <c:val>
            <c:numRef>
              <c:f>Sheet1!$B$5:$P$5</c:f>
              <c:numCache>
                <c:formatCode>General</c:formatCode>
                <c:ptCount val="15"/>
                <c:pt idx="0">
                  <c:v>500</c:v>
                </c:pt>
                <c:pt idx="1">
                  <c:v>3500</c:v>
                </c:pt>
                <c:pt idx="2">
                  <c:v>4500</c:v>
                </c:pt>
                <c:pt idx="3">
                  <c:v>4500</c:v>
                </c:pt>
                <c:pt idx="4">
                  <c:v>4000</c:v>
                </c:pt>
                <c:pt idx="5">
                  <c:v>6000</c:v>
                </c:pt>
                <c:pt idx="6" formatCode="_(* #,##0_);_(* \(#,##0\);_(* &quot;-&quot;??_);_(@_)">
                  <c:v>10000</c:v>
                </c:pt>
                <c:pt idx="7" formatCode="_(* #,##0_);_(* \(#,##0\);_(* &quot;-&quot;??_);_(@_)">
                  <c:v>23972</c:v>
                </c:pt>
                <c:pt idx="8" formatCode="_(* #,##0_);_(* \(#,##0\);_(* &quot;-&quot;??_);_(@_)">
                  <c:v>41951</c:v>
                </c:pt>
                <c:pt idx="9" formatCode="_(* #,##0_);_(* \(#,##0\);_(* &quot;-&quot;??_);_(@_)">
                  <c:v>67121.600000000006</c:v>
                </c:pt>
                <c:pt idx="10" formatCode="_(* #,##0_);_(* \(#,##0\);_(* &quot;-&quot;??_);_(@_)">
                  <c:v>93970.240000000005</c:v>
                </c:pt>
                <c:pt idx="11" formatCode="_(* #,##0_);_(* \(#,##0\);_(* &quot;-&quot;??_);_(@_)">
                  <c:v>122161.31200000001</c:v>
                </c:pt>
                <c:pt idx="12" formatCode="_(* #,##0_);_(* \(#,##0\);_(* &quot;-&quot;??_);_(@_)">
                  <c:v>146593.57439999998</c:v>
                </c:pt>
                <c:pt idx="13" formatCode="_(* #,##0_);_(* \(#,##0\);_(* &quot;-&quot;??_);_(@_)">
                  <c:v>161252.93184</c:v>
                </c:pt>
                <c:pt idx="14" formatCode="_(* #,##0_);_(* \(#,##0\);_(* &quot;-&quot;??_);_(@_)">
                  <c:v>177378.22502400004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BEB-40AA-A00F-60BC50CA1CE7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Cumulative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Sheet1!$B$1:$P$1</c:f>
              <c:numCache>
                <c:formatCode>General</c:formatCode>
                <c:ptCount val="1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 formatCode="0">
                  <c:v>2017</c:v>
                </c:pt>
                <c:pt idx="7" formatCode="0">
                  <c:v>2018</c:v>
                </c:pt>
                <c:pt idx="8" formatCode="0">
                  <c:v>2019</c:v>
                </c:pt>
                <c:pt idx="9" formatCode="0">
                  <c:v>2020</c:v>
                </c:pt>
                <c:pt idx="10" formatCode="0">
                  <c:v>2021</c:v>
                </c:pt>
                <c:pt idx="11" formatCode="0">
                  <c:v>2022</c:v>
                </c:pt>
                <c:pt idx="12" formatCode="0">
                  <c:v>2023</c:v>
                </c:pt>
                <c:pt idx="13" formatCode="0">
                  <c:v>2024</c:v>
                </c:pt>
                <c:pt idx="14" formatCode="0">
                  <c:v>2025</c:v>
                </c:pt>
              </c:numCache>
            </c:numRef>
          </c:cat>
          <c:val>
            <c:numRef>
              <c:f>Sheet1!$B$6:$P$6</c:f>
              <c:numCache>
                <c:formatCode>General</c:formatCode>
                <c:ptCount val="15"/>
                <c:pt idx="0">
                  <c:v>500</c:v>
                </c:pt>
                <c:pt idx="1">
                  <c:v>4000</c:v>
                </c:pt>
                <c:pt idx="2">
                  <c:v>8000</c:v>
                </c:pt>
                <c:pt idx="3">
                  <c:v>11000</c:v>
                </c:pt>
                <c:pt idx="4">
                  <c:v>14000</c:v>
                </c:pt>
                <c:pt idx="5">
                  <c:v>18000</c:v>
                </c:pt>
                <c:pt idx="6" formatCode="_(* #,##0_);_(* \(#,##0\);_(* &quot;-&quot;??_);_(@_)">
                  <c:v>24500</c:v>
                </c:pt>
                <c:pt idx="7" formatCode="_(* #,##0_);_(* \(#,##0\);_(* &quot;-&quot;??_);_(@_)">
                  <c:v>48472</c:v>
                </c:pt>
                <c:pt idx="8" formatCode="_(* #,##0_);_(* \(#,##0\);_(* &quot;-&quot;??_);_(@_)">
                  <c:v>90423</c:v>
                </c:pt>
                <c:pt idx="9" formatCode="_(* #,##0_);_(* \(#,##0\);_(* &quot;-&quot;??_);_(@_)">
                  <c:v>157544.6</c:v>
                </c:pt>
                <c:pt idx="10" formatCode="_(* #,##0_);_(* \(#,##0\);_(* &quot;-&quot;??_);_(@_)">
                  <c:v>251514.84000000003</c:v>
                </c:pt>
                <c:pt idx="11" formatCode="_(* #,##0_);_(* \(#,##0\);_(* &quot;-&quot;??_);_(@_)">
                  <c:v>373676.152</c:v>
                </c:pt>
                <c:pt idx="12" formatCode="_(* #,##0_);_(* \(#,##0\);_(* &quot;-&quot;??_);_(@_)">
                  <c:v>520269.72639999999</c:v>
                </c:pt>
                <c:pt idx="13" formatCode="_(* #,##0_);_(* \(#,##0\);_(* &quot;-&quot;??_);_(@_)">
                  <c:v>681522.65824000002</c:v>
                </c:pt>
                <c:pt idx="14" formatCode="_(* #,##0_);_(* \(#,##0\);_(* &quot;-&quot;??_);_(@_)">
                  <c:v>858900.88326400006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BEB-40AA-A00F-60BC50CA1C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dropLines>
        <c:smooth val="0"/>
        <c:axId val="404906040"/>
        <c:axId val="404904728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Long Island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Sheet1!$B$1:$P$1</c15:sqref>
                        </c15:formulaRef>
                      </c:ext>
                    </c:extLst>
                    <c:numCache>
                      <c:formatCode>General</c:formatCode>
                      <c:ptCount val="15"/>
                      <c:pt idx="0">
                        <c:v>2011</c:v>
                      </c:pt>
                      <c:pt idx="1">
                        <c:v>2012</c:v>
                      </c:pt>
                      <c:pt idx="2">
                        <c:v>2013</c:v>
                      </c:pt>
                      <c:pt idx="3">
                        <c:v>2014</c:v>
                      </c:pt>
                      <c:pt idx="4">
                        <c:v>2015</c:v>
                      </c:pt>
                      <c:pt idx="5">
                        <c:v>2016</c:v>
                      </c:pt>
                      <c:pt idx="6" formatCode="0">
                        <c:v>2017</c:v>
                      </c:pt>
                      <c:pt idx="7" formatCode="0">
                        <c:v>2018</c:v>
                      </c:pt>
                      <c:pt idx="8" formatCode="0">
                        <c:v>2019</c:v>
                      </c:pt>
                      <c:pt idx="9" formatCode="0">
                        <c:v>2020</c:v>
                      </c:pt>
                      <c:pt idx="10" formatCode="0">
                        <c:v>2021</c:v>
                      </c:pt>
                      <c:pt idx="11" formatCode="0">
                        <c:v>2022</c:v>
                      </c:pt>
                      <c:pt idx="12" formatCode="0">
                        <c:v>2023</c:v>
                      </c:pt>
                      <c:pt idx="13" formatCode="0">
                        <c:v>2024</c:v>
                      </c:pt>
                      <c:pt idx="14" formatCode="0">
                        <c:v>2025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Sheet1!$B$2:$P$2</c15:sqref>
                        </c15:formulaRef>
                      </c:ext>
                    </c:extLst>
                    <c:numCache>
                      <c:formatCode>General</c:formatCode>
                      <c:ptCount val="15"/>
                      <c:pt idx="6" formatCode="_(* #,##0_);_(* \(#,##0\);_(* &quot;-&quot;??_);_(@_)">
                        <c:v>4000</c:v>
                      </c:pt>
                      <c:pt idx="7" formatCode="_(* #,##0_);_(* \(#,##0\);_(* &quot;-&quot;??_);_(@_)">
                        <c:v>7543</c:v>
                      </c:pt>
                      <c:pt idx="8" formatCode="_(* #,##0_);_(* \(#,##0\);_(* &quot;-&quot;??_);_(@_)">
                        <c:v>13200.25</c:v>
                      </c:pt>
                      <c:pt idx="9" formatCode="_(* #,##0_);_(* \(#,##0\);_(* &quot;-&quot;??_);_(@_)">
                        <c:v>21120.400000000001</c:v>
                      </c:pt>
                      <c:pt idx="10" formatCode="_(* #,##0_);_(* \(#,##0\);_(* &quot;-&quot;??_);_(@_)">
                        <c:v>29568.560000000001</c:v>
                      </c:pt>
                      <c:pt idx="11" formatCode="_(* #,##0_);_(* \(#,##0\);_(* &quot;-&quot;??_);_(@_)">
                        <c:v>38439.128000000004</c:v>
                      </c:pt>
                      <c:pt idx="12" formatCode="_(* #,##0_);_(* \(#,##0\);_(* &quot;-&quot;??_);_(@_)">
                        <c:v>46126.953600000001</c:v>
                      </c:pt>
                      <c:pt idx="13" formatCode="_(* #,##0_);_(* \(#,##0\);_(* &quot;-&quot;??_);_(@_)">
                        <c:v>50739.648960000006</c:v>
                      </c:pt>
                      <c:pt idx="14" formatCode="_(* #,##0_);_(* \(#,##0\);_(* &quot;-&quot;??_);_(@_)">
                        <c:v>55813.613856000011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5BEB-40AA-A00F-60BC50CA1CE7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</c15:sqref>
                        </c15:formulaRef>
                      </c:ext>
                    </c:extLst>
                    <c:strCache>
                      <c:ptCount val="1"/>
                      <c:pt idx="0">
                        <c:v>ConEd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Sheet1!$B$1:$P$1</c15:sqref>
                        </c15:formulaRef>
                      </c:ext>
                    </c:extLst>
                    <c:numCache>
                      <c:formatCode>General</c:formatCode>
                      <c:ptCount val="15"/>
                      <c:pt idx="0">
                        <c:v>2011</c:v>
                      </c:pt>
                      <c:pt idx="1">
                        <c:v>2012</c:v>
                      </c:pt>
                      <c:pt idx="2">
                        <c:v>2013</c:v>
                      </c:pt>
                      <c:pt idx="3">
                        <c:v>2014</c:v>
                      </c:pt>
                      <c:pt idx="4">
                        <c:v>2015</c:v>
                      </c:pt>
                      <c:pt idx="5">
                        <c:v>2016</c:v>
                      </c:pt>
                      <c:pt idx="6" formatCode="0">
                        <c:v>2017</c:v>
                      </c:pt>
                      <c:pt idx="7" formatCode="0">
                        <c:v>2018</c:v>
                      </c:pt>
                      <c:pt idx="8" formatCode="0">
                        <c:v>2019</c:v>
                      </c:pt>
                      <c:pt idx="9" formatCode="0">
                        <c:v>2020</c:v>
                      </c:pt>
                      <c:pt idx="10" formatCode="0">
                        <c:v>2021</c:v>
                      </c:pt>
                      <c:pt idx="11" formatCode="0">
                        <c:v>2022</c:v>
                      </c:pt>
                      <c:pt idx="12" formatCode="0">
                        <c:v>2023</c:v>
                      </c:pt>
                      <c:pt idx="13" formatCode="0">
                        <c:v>2024</c:v>
                      </c:pt>
                      <c:pt idx="14" formatCode="0">
                        <c:v>2025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Sheet1!$B$3:$P$3</c15:sqref>
                        </c15:formulaRef>
                      </c:ext>
                    </c:extLst>
                    <c:numCache>
                      <c:formatCode>General</c:formatCode>
                      <c:ptCount val="15"/>
                      <c:pt idx="6" formatCode="_(* #,##0_);_(* \(#,##0\);_(* &quot;-&quot;??_);_(@_)">
                        <c:v>3000</c:v>
                      </c:pt>
                      <c:pt idx="7" formatCode="_(* #,##0_);_(* \(#,##0\);_(* &quot;-&quot;??_);_(@_)">
                        <c:v>6613</c:v>
                      </c:pt>
                      <c:pt idx="8" formatCode="_(* #,##0_);_(* \(#,##0\);_(* &quot;-&quot;??_);_(@_)">
                        <c:v>11572.75</c:v>
                      </c:pt>
                      <c:pt idx="9" formatCode="_(* #,##0_);_(* \(#,##0\);_(* &quot;-&quot;??_);_(@_)">
                        <c:v>18516.400000000001</c:v>
                      </c:pt>
                      <c:pt idx="10" formatCode="_(* #,##0_);_(* \(#,##0\);_(* &quot;-&quot;??_);_(@_)">
                        <c:v>25922.959999999999</c:v>
                      </c:pt>
                      <c:pt idx="11" formatCode="_(* #,##0_);_(* \(#,##0\);_(* &quot;-&quot;??_);_(@_)">
                        <c:v>33699.847999999998</c:v>
                      </c:pt>
                      <c:pt idx="12" formatCode="_(* #,##0_);_(* \(#,##0\);_(* &quot;-&quot;??_);_(@_)">
                        <c:v>40439.817599999995</c:v>
                      </c:pt>
                      <c:pt idx="13" formatCode="_(* #,##0_);_(* \(#,##0\);_(* &quot;-&quot;??_);_(@_)">
                        <c:v>44483.799359999997</c:v>
                      </c:pt>
                      <c:pt idx="14" formatCode="_(* #,##0_);_(* \(#,##0\);_(* &quot;-&quot;??_);_(@_)">
                        <c:v>48932.179296000002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5BEB-40AA-A00F-60BC50CA1CE7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Sheet1!$A$4</c15:sqref>
                        </c15:formulaRef>
                      </c:ext>
                    </c:extLst>
                    <c:strCache>
                      <c:ptCount val="1"/>
                      <c:pt idx="0">
                        <c:v>Upstate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Sheet1!$B$1:$P$1</c15:sqref>
                        </c15:formulaRef>
                      </c:ext>
                    </c:extLst>
                    <c:numCache>
                      <c:formatCode>General</c:formatCode>
                      <c:ptCount val="15"/>
                      <c:pt idx="0">
                        <c:v>2011</c:v>
                      </c:pt>
                      <c:pt idx="1">
                        <c:v>2012</c:v>
                      </c:pt>
                      <c:pt idx="2">
                        <c:v>2013</c:v>
                      </c:pt>
                      <c:pt idx="3">
                        <c:v>2014</c:v>
                      </c:pt>
                      <c:pt idx="4">
                        <c:v>2015</c:v>
                      </c:pt>
                      <c:pt idx="5">
                        <c:v>2016</c:v>
                      </c:pt>
                      <c:pt idx="6" formatCode="0">
                        <c:v>2017</c:v>
                      </c:pt>
                      <c:pt idx="7" formatCode="0">
                        <c:v>2018</c:v>
                      </c:pt>
                      <c:pt idx="8" formatCode="0">
                        <c:v>2019</c:v>
                      </c:pt>
                      <c:pt idx="9" formatCode="0">
                        <c:v>2020</c:v>
                      </c:pt>
                      <c:pt idx="10" formatCode="0">
                        <c:v>2021</c:v>
                      </c:pt>
                      <c:pt idx="11" formatCode="0">
                        <c:v>2022</c:v>
                      </c:pt>
                      <c:pt idx="12" formatCode="0">
                        <c:v>2023</c:v>
                      </c:pt>
                      <c:pt idx="13" formatCode="0">
                        <c:v>2024</c:v>
                      </c:pt>
                      <c:pt idx="14" formatCode="0">
                        <c:v>2025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Sheet1!$B$4:$P$4</c15:sqref>
                        </c15:formulaRef>
                      </c:ext>
                    </c:extLst>
                    <c:numCache>
                      <c:formatCode>General</c:formatCode>
                      <c:ptCount val="15"/>
                      <c:pt idx="6" formatCode="_(* #,##0_);_(* \(#,##0\);_(* &quot;-&quot;??_);_(@_)">
                        <c:v>6000</c:v>
                      </c:pt>
                      <c:pt idx="7" formatCode="_(* #,##0_);_(* \(#,##0\);_(* &quot;-&quot;??_);_(@_)">
                        <c:v>9816</c:v>
                      </c:pt>
                      <c:pt idx="8" formatCode="_(* #,##0_);_(* \(#,##0\);_(* &quot;-&quot;??_);_(@_)">
                        <c:v>17178</c:v>
                      </c:pt>
                      <c:pt idx="9" formatCode="_(* #,##0_);_(* \(#,##0\);_(* &quot;-&quot;??_);_(@_)">
                        <c:v>27484.800000000003</c:v>
                      </c:pt>
                      <c:pt idx="10" formatCode="_(* #,##0_);_(* \(#,##0\);_(* &quot;-&quot;??_);_(@_)">
                        <c:v>38478.720000000001</c:v>
                      </c:pt>
                      <c:pt idx="11" formatCode="_(* #,##0_);_(* \(#,##0\);_(* &quot;-&quot;??_);_(@_)">
                        <c:v>50022.336000000003</c:v>
                      </c:pt>
                      <c:pt idx="12" formatCode="_(* #,##0_);_(* \(#,##0\);_(* &quot;-&quot;??_);_(@_)">
                        <c:v>60026.803200000002</c:v>
                      </c:pt>
                      <c:pt idx="13" formatCode="_(* #,##0_);_(* \(#,##0\);_(* &quot;-&quot;??_);_(@_)">
                        <c:v>66029.483520000009</c:v>
                      </c:pt>
                      <c:pt idx="14" formatCode="_(* #,##0_);_(* \(#,##0\);_(* &quot;-&quot;??_);_(@_)">
                        <c:v>72632.431872000016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5BEB-40AA-A00F-60BC50CA1CE7}"/>
                  </c:ext>
                </c:extLst>
              </c15:ser>
            </c15:filteredLineSeries>
          </c:ext>
        </c:extLst>
      </c:lineChart>
      <c:catAx>
        <c:axId val="404906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4904728"/>
        <c:crosses val="autoZero"/>
        <c:auto val="1"/>
        <c:lblAlgn val="ctr"/>
        <c:lblOffset val="100"/>
        <c:noMultiLvlLbl val="0"/>
      </c:catAx>
      <c:valAx>
        <c:axId val="404904728"/>
        <c:scaling>
          <c:orientation val="minMax"/>
          <c:max val="9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EV Sales (Thousands)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4906040"/>
        <c:crosses val="autoZero"/>
        <c:crossBetween val="between"/>
        <c:majorUnit val="200000"/>
        <c:dispUnits>
          <c:builtInUnit val="thousands"/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4591194968553458E-2"/>
          <c:y val="2.2222222222222223E-2"/>
          <c:w val="0.9308176100628931"/>
          <c:h val="0.6752860892388451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Buildings - Residential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Sheet1!$C$2:$G$2</c:f>
              <c:numCache>
                <c:formatCode>General</c:formatCode>
                <c:ptCount val="5"/>
                <c:pt idx="0">
                  <c:v>1990</c:v>
                </c:pt>
                <c:pt idx="1">
                  <c:v>2005</c:v>
                </c:pt>
                <c:pt idx="2">
                  <c:v>2017</c:v>
                </c:pt>
                <c:pt idx="3">
                  <c:v>2030</c:v>
                </c:pt>
                <c:pt idx="4">
                  <c:v>2050</c:v>
                </c:pt>
              </c:numCache>
            </c:numRef>
          </c:cat>
          <c:val>
            <c:numRef>
              <c:f>Sheet1!$C$3:$G$3</c:f>
              <c:numCache>
                <c:formatCode>0</c:formatCode>
                <c:ptCount val="5"/>
                <c:pt idx="0">
                  <c:v>33.637</c:v>
                </c:pt>
                <c:pt idx="1">
                  <c:v>39.085999999999999</c:v>
                </c:pt>
                <c:pt idx="2">
                  <c:v>31.321999999999999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68-4B6B-8DEE-6364B13E6056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Buildings - Commercial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Sheet1!$C$2:$G$2</c:f>
              <c:numCache>
                <c:formatCode>General</c:formatCode>
                <c:ptCount val="5"/>
                <c:pt idx="0">
                  <c:v>1990</c:v>
                </c:pt>
                <c:pt idx="1">
                  <c:v>2005</c:v>
                </c:pt>
                <c:pt idx="2">
                  <c:v>2017</c:v>
                </c:pt>
                <c:pt idx="3">
                  <c:v>2030</c:v>
                </c:pt>
                <c:pt idx="4">
                  <c:v>2050</c:v>
                </c:pt>
              </c:numCache>
            </c:numRef>
          </c:cat>
          <c:val>
            <c:numRef>
              <c:f>Sheet1!$C$4:$G$4</c:f>
              <c:numCache>
                <c:formatCode>0</c:formatCode>
                <c:ptCount val="5"/>
                <c:pt idx="0">
                  <c:v>27.158000000000001</c:v>
                </c:pt>
                <c:pt idx="1">
                  <c:v>28.706</c:v>
                </c:pt>
                <c:pt idx="2">
                  <c:v>22.074999999999999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68-4B6B-8DEE-6364B13E6056}"/>
            </c:ext>
          </c:extLst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Industrial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Sheet1!$C$2:$G$2</c:f>
              <c:numCache>
                <c:formatCode>General</c:formatCode>
                <c:ptCount val="5"/>
                <c:pt idx="0">
                  <c:v>1990</c:v>
                </c:pt>
                <c:pt idx="1">
                  <c:v>2005</c:v>
                </c:pt>
                <c:pt idx="2">
                  <c:v>2017</c:v>
                </c:pt>
                <c:pt idx="3">
                  <c:v>2030</c:v>
                </c:pt>
                <c:pt idx="4">
                  <c:v>2050</c:v>
                </c:pt>
              </c:numCache>
            </c:numRef>
          </c:cat>
          <c:val>
            <c:numRef>
              <c:f>Sheet1!$C$5:$G$5</c:f>
              <c:numCache>
                <c:formatCode>0</c:formatCode>
                <c:ptCount val="5"/>
                <c:pt idx="0">
                  <c:v>18.164000000000001</c:v>
                </c:pt>
                <c:pt idx="1">
                  <c:v>10.994999999999999</c:v>
                </c:pt>
                <c:pt idx="2">
                  <c:v>7.61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F68-4B6B-8DEE-6364B13E6056}"/>
            </c:ext>
          </c:extLst>
        </c:ser>
        <c:ser>
          <c:idx val="3"/>
          <c:order val="3"/>
          <c:tx>
            <c:strRef>
              <c:f>Sheet1!$A$6</c:f>
              <c:strCache>
                <c:ptCount val="1"/>
                <c:pt idx="0">
                  <c:v>Transportation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Sheet1!$C$2:$G$2</c:f>
              <c:numCache>
                <c:formatCode>General</c:formatCode>
                <c:ptCount val="5"/>
                <c:pt idx="0">
                  <c:v>1990</c:v>
                </c:pt>
                <c:pt idx="1">
                  <c:v>2005</c:v>
                </c:pt>
                <c:pt idx="2">
                  <c:v>2017</c:v>
                </c:pt>
                <c:pt idx="3">
                  <c:v>2030</c:v>
                </c:pt>
                <c:pt idx="4">
                  <c:v>2050</c:v>
                </c:pt>
              </c:numCache>
            </c:numRef>
          </c:cat>
          <c:val>
            <c:numRef>
              <c:f>Sheet1!$C$6:$G$6</c:f>
              <c:numCache>
                <c:formatCode>0</c:formatCode>
                <c:ptCount val="5"/>
                <c:pt idx="0">
                  <c:v>63.841000000000001</c:v>
                </c:pt>
                <c:pt idx="1">
                  <c:v>73.197999999999993</c:v>
                </c:pt>
                <c:pt idx="2">
                  <c:v>74.724000000000004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F68-4B6B-8DEE-6364B13E6056}"/>
            </c:ext>
          </c:extLst>
        </c:ser>
        <c:ser>
          <c:idx val="4"/>
          <c:order val="4"/>
          <c:tx>
            <c:strRef>
              <c:f>Sheet1!$A$7</c:f>
              <c:strCache>
                <c:ptCount val="1"/>
                <c:pt idx="0">
                  <c:v>Electric Power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numRef>
              <c:f>Sheet1!$C$2:$G$2</c:f>
              <c:numCache>
                <c:formatCode>General</c:formatCode>
                <c:ptCount val="5"/>
                <c:pt idx="0">
                  <c:v>1990</c:v>
                </c:pt>
                <c:pt idx="1">
                  <c:v>2005</c:v>
                </c:pt>
                <c:pt idx="2">
                  <c:v>2017</c:v>
                </c:pt>
                <c:pt idx="3">
                  <c:v>2030</c:v>
                </c:pt>
                <c:pt idx="4">
                  <c:v>2050</c:v>
                </c:pt>
              </c:numCache>
            </c:numRef>
          </c:cat>
          <c:val>
            <c:numRef>
              <c:f>Sheet1!$C$7:$G$7</c:f>
              <c:numCache>
                <c:formatCode>0</c:formatCode>
                <c:ptCount val="5"/>
                <c:pt idx="0">
                  <c:v>64.462999999999994</c:v>
                </c:pt>
                <c:pt idx="1">
                  <c:v>56.216000000000001</c:v>
                </c:pt>
                <c:pt idx="2">
                  <c:v>22.001000000000001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F68-4B6B-8DEE-6364B13E6056}"/>
            </c:ext>
          </c:extLst>
        </c:ser>
        <c:ser>
          <c:idx val="5"/>
          <c:order val="5"/>
          <c:tx>
            <c:strRef>
              <c:f>Sheet1!$A$9</c:f>
              <c:strCache>
                <c:ptCount val="1"/>
                <c:pt idx="0">
                  <c:v>CLCPA Targets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Sheet1!$C$2:$G$2</c:f>
              <c:numCache>
                <c:formatCode>General</c:formatCode>
                <c:ptCount val="5"/>
                <c:pt idx="0">
                  <c:v>1990</c:v>
                </c:pt>
                <c:pt idx="1">
                  <c:v>2005</c:v>
                </c:pt>
                <c:pt idx="2">
                  <c:v>2017</c:v>
                </c:pt>
                <c:pt idx="3">
                  <c:v>2030</c:v>
                </c:pt>
                <c:pt idx="4">
                  <c:v>2050</c:v>
                </c:pt>
              </c:numCache>
            </c:numRef>
          </c:cat>
          <c:val>
            <c:numRef>
              <c:f>Sheet1!$C$9:$G$9</c:f>
              <c:numCache>
                <c:formatCode>General</c:formatCode>
                <c:ptCount val="5"/>
                <c:pt idx="3" formatCode="0">
                  <c:v>123.98973606363101</c:v>
                </c:pt>
                <c:pt idx="4" formatCode="0">
                  <c:v>30.997434015907771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F68-4B6B-8DEE-6364B13E60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55928496"/>
        <c:axId val="555927184"/>
      </c:barChart>
      <c:lineChart>
        <c:grouping val="standard"/>
        <c:varyColors val="0"/>
        <c:ser>
          <c:idx val="6"/>
          <c:order val="6"/>
          <c:tx>
            <c:strRef>
              <c:f>Sheet1!$A$8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4444444444444446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F68-4B6B-8DEE-6364B13E6056}"/>
                </c:ext>
              </c:extLst>
            </c:dLbl>
            <c:dLbl>
              <c:idx val="1"/>
              <c:layout>
                <c:manualLayout>
                  <c:x val="-4.7222222222222221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F68-4B6B-8DEE-6364B13E6056}"/>
                </c:ext>
              </c:extLst>
            </c:dLbl>
            <c:dLbl>
              <c:idx val="2"/>
              <c:layout>
                <c:manualLayout>
                  <c:x val="-4.4444444444444446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F68-4B6B-8DEE-6364B13E60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Sheet1!$C$8:$G$8</c:f>
              <c:numCache>
                <c:formatCode>0</c:formatCode>
                <c:ptCount val="5"/>
                <c:pt idx="0">
                  <c:v>207.26300000000001</c:v>
                </c:pt>
                <c:pt idx="1">
                  <c:v>208.20100000000002</c:v>
                </c:pt>
                <c:pt idx="2">
                  <c:v>157.732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8F68-4B6B-8DEE-6364B13E60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5928496"/>
        <c:axId val="555927184"/>
      </c:lineChart>
      <c:catAx>
        <c:axId val="555928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5927184"/>
        <c:crosses val="autoZero"/>
        <c:auto val="1"/>
        <c:lblAlgn val="ctr"/>
        <c:lblOffset val="100"/>
        <c:noMultiLvlLbl val="0"/>
      </c:catAx>
      <c:valAx>
        <c:axId val="555927184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555928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6"/>
        <c:delete val="1"/>
      </c:legendEntry>
      <c:layout>
        <c:manualLayout>
          <c:xMode val="edge"/>
          <c:yMode val="edge"/>
          <c:x val="3.9919774179171003E-2"/>
          <c:y val="0.78749868766404207"/>
          <c:w val="0.95379091764472834"/>
          <c:h val="0.179167979002624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F2C164A-7038-42D0-953C-2EB4816D4C81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DA9C80-B631-4EC4-8253-F63CFD0157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357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tlasevhub.com/materials/ev-charging-deployment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lIns="93177" tIns="46589" rIns="93177" bIns="46589"/>
          <a:lstStyle/>
          <a:p>
            <a:r>
              <a:rPr lang="en-US" dirty="0">
                <a:hlinkClick r:id="rId3"/>
              </a:rPr>
              <a:t>https://www.atlasevhub.com/materials/ev-charging-deployment/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461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lIns="93177" tIns="46589" rIns="93177" bIns="46589"/>
          <a:lstStyle/>
          <a:p>
            <a:r>
              <a:rPr lang="en-US" dirty="0"/>
              <a:t>You can mention resiliency, safety and other issues that require coordination with other state agencies can be taken up by the working groups referenced in the 1</a:t>
            </a:r>
            <a:r>
              <a:rPr lang="en-US" baseline="30000" dirty="0"/>
              <a:t>st</a:t>
            </a:r>
            <a:r>
              <a:rPr lang="en-US" dirty="0"/>
              <a:t> column, when you get to “Expand/</a:t>
            </a:r>
            <a:r>
              <a:rPr lang="en-US"/>
              <a:t>Other Focus Areas”.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332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08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628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48722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018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6954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8157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962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ntent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7515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2766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69639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49852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2003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3001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401887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76350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220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2766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8359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844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1"/>
            <a:ext cx="4041775" cy="284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45502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9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51E1D-7280-49D6-A2E2-CE63FE17EF16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CAC6D-BD82-4571-9E34-C1EFF11A94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3714750"/>
            <a:ext cx="9144000" cy="14859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3714750"/>
            <a:ext cx="9144000" cy="76200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1"/>
          <p:cNvSpPr txBox="1">
            <a:spLocks/>
          </p:cNvSpPr>
          <p:nvPr/>
        </p:nvSpPr>
        <p:spPr>
          <a:xfrm>
            <a:off x="457200" y="3943350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477323"/>
            <a:ext cx="3048000" cy="578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74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581150"/>
            <a:ext cx="5334000" cy="27432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1540453"/>
            <a:ext cx="5334000" cy="81394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Date Placeholder 1"/>
          <p:cNvSpPr txBox="1">
            <a:spLocks/>
          </p:cNvSpPr>
          <p:nvPr/>
        </p:nvSpPr>
        <p:spPr>
          <a:xfrm>
            <a:off x="152400" y="88105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srgbClr val="002D73"/>
              </a:solidFill>
            </a:endParaRPr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>
                <a:solidFill>
                  <a:srgbClr val="002D73"/>
                </a:solidFill>
              </a:rPr>
              <a:pPr/>
              <a:t>‹#›</a:t>
            </a:fld>
            <a:endParaRPr lang="en-US" sz="1200" dirty="0">
              <a:solidFill>
                <a:srgbClr val="002D73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200" y="4567277"/>
            <a:ext cx="1447800" cy="27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24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62344"/>
            <a:ext cx="9144000" cy="299605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Date Placeholder 1"/>
          <p:cNvSpPr txBox="1">
            <a:spLocks/>
          </p:cNvSpPr>
          <p:nvPr/>
        </p:nvSpPr>
        <p:spPr>
          <a:xfrm>
            <a:off x="152400" y="88105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/>
          </a:p>
        </p:txBody>
      </p:sp>
      <p:sp>
        <p:nvSpPr>
          <p:cNvPr id="24" name="Slide Number Placeholder 3"/>
          <p:cNvSpPr txBox="1">
            <a:spLocks/>
          </p:cNvSpPr>
          <p:nvPr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25" name="Rectangle 24"/>
          <p:cNvSpPr/>
          <p:nvPr/>
        </p:nvSpPr>
        <p:spPr>
          <a:xfrm>
            <a:off x="0" y="-19050"/>
            <a:ext cx="9144000" cy="81394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15200" y="4567277"/>
            <a:ext cx="1447800" cy="27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135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87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2344"/>
            <a:ext cx="9144000" cy="299605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Date Placeholder 1"/>
          <p:cNvSpPr txBox="1">
            <a:spLocks/>
          </p:cNvSpPr>
          <p:nvPr/>
        </p:nvSpPr>
        <p:spPr>
          <a:xfrm>
            <a:off x="152400" y="88105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/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0" y="-19050"/>
            <a:ext cx="9144000" cy="81394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315200" y="4567277"/>
            <a:ext cx="1447800" cy="27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37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57200" y="1809750"/>
            <a:ext cx="8534400" cy="20621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Regulatory Landscape </a:t>
            </a:r>
          </a:p>
          <a:p>
            <a:pPr algn="ctr"/>
            <a:r>
              <a:rPr lang="en-US" sz="24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Electric Vehicle Charging in New York-Overview &amp; Personal Reflections</a:t>
            </a:r>
          </a:p>
          <a:p>
            <a:r>
              <a:rPr lang="en-US" sz="20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Commissioner Diane X. Burman, NY PSC</a:t>
            </a:r>
          </a:p>
          <a:p>
            <a:r>
              <a:rPr lang="en-US" sz="1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Zeryai Hagos, Deputy Director, Markets and Innovation, NY DPS</a:t>
            </a:r>
          </a:p>
          <a:p>
            <a:endParaRPr lang="en-US" sz="20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19C0D5-4799-45BA-8AA8-9EEBCD350DF7}"/>
              </a:ext>
            </a:extLst>
          </p:cNvPr>
          <p:cNvSpPr txBox="1"/>
          <p:nvPr/>
        </p:nvSpPr>
        <p:spPr>
          <a:xfrm>
            <a:off x="609600" y="4019550"/>
            <a:ext cx="81534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--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Wednesday, October 7, 2020 --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Virtual EV Charging Infrastructure Conference</a:t>
            </a:r>
          </a:p>
        </p:txBody>
      </p:sp>
    </p:spTree>
    <p:extLst>
      <p:ext uri="{BB962C8B-B14F-4D97-AF65-F5344CB8AC3E}">
        <p14:creationId xmlns:p14="http://schemas.microsoft.com/office/powerpoint/2010/main" val="206780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E26B5-6884-4D7C-A810-6D16BDDE0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				</a:t>
            </a:r>
            <a:br>
              <a:rPr lang="en-US" dirty="0"/>
            </a:br>
            <a:r>
              <a:rPr lang="en-US" dirty="0"/>
              <a:t>										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Personal Disclaimer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120A3-93A0-41EF-8143-3E26908C732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2" name="Graphic 11" descr="Irritant">
            <a:extLst>
              <a:ext uri="{FF2B5EF4-FFF2-40B4-BE49-F238E27FC236}">
                <a16:creationId xmlns:a16="http://schemas.microsoft.com/office/drawing/2014/main" id="{C8945BCB-5B6D-474E-BA8C-0EED07EC0C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00400" y="1809750"/>
            <a:ext cx="21336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197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438150"/>
            <a:ext cx="80772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Regulatory History of EV Charging in NY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1276350"/>
            <a:ext cx="8839200" cy="276998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2018: </a:t>
            </a:r>
            <a:r>
              <a:rPr lang="en-US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Proceeding Regarding EVSE&amp;I</a:t>
            </a:r>
            <a:r>
              <a:rPr lang="en-US" dirty="0">
                <a:solidFill>
                  <a:srgbClr val="0076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directed Staff to identify and address immediate and long-term actions to support ZEV growth, specifically directed Staff to host a technical conference and expeditiously issue a whitepaper – 18-E-0138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Nov. 2018: </a:t>
            </a:r>
            <a:r>
              <a:rPr lang="en-US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Residential EV Tariff Order </a:t>
            </a:r>
            <a:r>
              <a:rPr lang="en-US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EV-specific TOU rates filed with traditional residential customer charge</a:t>
            </a:r>
            <a:endParaRPr lang="en-US" sz="16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 2019: </a:t>
            </a:r>
            <a:r>
              <a:rPr lang="en-US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DCFC Program Order </a:t>
            </a:r>
            <a:r>
              <a:rPr lang="en-US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established six-year per-plug incentive program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 2020: </a:t>
            </a:r>
            <a:r>
              <a:rPr lang="en-US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 Make-Ready White Paper </a:t>
            </a:r>
            <a:r>
              <a:rPr lang="en-US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 provides up 90% support to cover the costs of making a sites ready for public EV charging</a:t>
            </a:r>
            <a:endParaRPr lang="en-US" sz="16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C539E28-C544-45AF-8F6C-4760F34E43C8}"/>
              </a:ext>
            </a:extLst>
          </p:cNvPr>
          <p:cNvSpPr/>
          <p:nvPr/>
        </p:nvSpPr>
        <p:spPr>
          <a:xfrm>
            <a:off x="304800" y="4324350"/>
            <a:ext cx="8534400" cy="548640"/>
          </a:xfrm>
          <a:prstGeom prst="roundRect">
            <a:avLst>
              <a:gd name="adj" fmla="val 45371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 Make-Ready Program Adopted by Commission July 16, 2020</a:t>
            </a:r>
          </a:p>
        </p:txBody>
      </p:sp>
    </p:spTree>
    <p:extLst>
      <p:ext uri="{BB962C8B-B14F-4D97-AF65-F5344CB8AC3E}">
        <p14:creationId xmlns:p14="http://schemas.microsoft.com/office/powerpoint/2010/main" val="3464791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CD76794-893E-45B0-A76F-46AFFC06E8B5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457200" y="1352550"/>
          <a:ext cx="40386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5571C131-66B6-4EF8-90CD-622E52985B2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30535721"/>
              </p:ext>
            </p:extLst>
          </p:nvPr>
        </p:nvGraphicFramePr>
        <p:xfrm>
          <a:off x="4648200" y="1532402"/>
          <a:ext cx="4038600" cy="210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CAB59A6E-C06A-4911-AF65-ACED82871F87}"/>
              </a:ext>
            </a:extLst>
          </p:cNvPr>
          <p:cNvSpPr txBox="1"/>
          <p:nvPr/>
        </p:nvSpPr>
        <p:spPr>
          <a:xfrm>
            <a:off x="449177" y="3648477"/>
            <a:ext cx="3810000" cy="6218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pPr marL="9144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850,000 EVs on NY roads by 2025 (~8%)</a:t>
            </a:r>
          </a:p>
          <a:p>
            <a:pPr marL="9144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~50,000 EVs today (&lt;1%)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00DD5E-B174-48B5-9ECE-E947899E63BF}"/>
              </a:ext>
            </a:extLst>
          </p:cNvPr>
          <p:cNvSpPr txBox="1"/>
          <p:nvPr/>
        </p:nvSpPr>
        <p:spPr>
          <a:xfrm>
            <a:off x="4876801" y="3611098"/>
            <a:ext cx="3810000" cy="6857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pPr marL="182880" indent="-18288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40% GHG </a:t>
            </a:r>
            <a:r>
              <a:rPr lang="en-US" sz="1400" dirty="0">
                <a:solidFill>
                  <a:srgbClr val="64656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↓ </a:t>
            </a:r>
            <a:r>
              <a:rPr lang="en-US" sz="1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2030… 85% by 2050</a:t>
            </a:r>
          </a:p>
          <a:p>
            <a:pPr marL="182880" indent="-18288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35-40% programming to benefit DAC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0BC59A5-0F87-4BE8-92DA-D8D4357CD727}"/>
              </a:ext>
            </a:extLst>
          </p:cNvPr>
          <p:cNvSpPr txBox="1"/>
          <p:nvPr/>
        </p:nvSpPr>
        <p:spPr>
          <a:xfrm>
            <a:off x="1167595" y="1076901"/>
            <a:ext cx="3657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Zero Emissions Vehicles MOU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58D3D83-3539-442E-A1CE-6DD5296EC477}"/>
              </a:ext>
            </a:extLst>
          </p:cNvPr>
          <p:cNvSpPr txBox="1"/>
          <p:nvPr/>
        </p:nvSpPr>
        <p:spPr>
          <a:xfrm>
            <a:off x="5638800" y="1082628"/>
            <a:ext cx="2413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CLCPA GHG Targets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6409653-3EB0-4BA6-8968-54E2C8753474}"/>
              </a:ext>
            </a:extLst>
          </p:cNvPr>
          <p:cNvSpPr/>
          <p:nvPr/>
        </p:nvSpPr>
        <p:spPr>
          <a:xfrm>
            <a:off x="1493520" y="4323417"/>
            <a:ext cx="6583680" cy="548640"/>
          </a:xfrm>
          <a:prstGeom prst="roundRect">
            <a:avLst>
              <a:gd name="adj" fmla="val 45371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1.8 - 2.2 million ZEVs needed to meet 2030 GHG↓ goal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D9A4B42-E338-4750-AAC8-FEA70685F0D4}"/>
              </a:ext>
            </a:extLst>
          </p:cNvPr>
          <p:cNvSpPr txBox="1"/>
          <p:nvPr/>
        </p:nvSpPr>
        <p:spPr>
          <a:xfrm>
            <a:off x="4890304" y="4894281"/>
            <a:ext cx="2120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Source: NYSERDA, DPS, EIA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62F1483-7AFE-48DB-9744-F07CC53E4D0F}"/>
              </a:ext>
            </a:extLst>
          </p:cNvPr>
          <p:cNvSpPr/>
          <p:nvPr/>
        </p:nvSpPr>
        <p:spPr>
          <a:xfrm>
            <a:off x="6963022" y="1578918"/>
            <a:ext cx="141897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/>
              <a:t>Million metric tons of CO2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B12461-B80E-4FC3-A3F7-8DA1655E4CB9}"/>
              </a:ext>
            </a:extLst>
          </p:cNvPr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</a:rPr>
              <a:t>NYS Clean Energy Goals Impacting Transportation</a:t>
            </a:r>
            <a:endParaRPr lang="en-US" sz="32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E928A97-9DDA-4B6D-A7A9-44C2F69CC054}"/>
              </a:ext>
            </a:extLst>
          </p:cNvPr>
          <p:cNvSpPr/>
          <p:nvPr/>
        </p:nvSpPr>
        <p:spPr>
          <a:xfrm>
            <a:off x="4785360" y="1358296"/>
            <a:ext cx="3810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i="1" dirty="0">
                <a:solidFill>
                  <a:srgbClr val="FF0000"/>
                </a:solidFill>
              </a:rPr>
              <a:t>Note: CO2e calculations do not fully reflect methodology required by CLCPA</a:t>
            </a:r>
          </a:p>
        </p:txBody>
      </p:sp>
    </p:spTree>
    <p:extLst>
      <p:ext uri="{BB962C8B-B14F-4D97-AF65-F5344CB8AC3E}">
        <p14:creationId xmlns:p14="http://schemas.microsoft.com/office/powerpoint/2010/main" val="3720821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38150"/>
            <a:ext cx="91440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 Make-Ready Program Adopted by Commission July 16, 2020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1649670"/>
            <a:ext cx="8839200" cy="23698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$701 million budget; $206 million dedicated to disadvantaged communities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sized to incentivize enough EV charging stations support 850,000 ZEVs by 2025 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53,773 level 2 and 1,500 direct current fast chargers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is active now; Midpoint review begins Oct 2022; program ends Dec 31, 2025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Fleet Assessment Service created to aide fleet owners with site feasibility and rate analysis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$85 million dedicated to prize competitions in disadvantaged communities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C539E28-C544-45AF-8F6C-4760F34E43C8}"/>
              </a:ext>
            </a:extLst>
          </p:cNvPr>
          <p:cNvSpPr/>
          <p:nvPr/>
        </p:nvSpPr>
        <p:spPr>
          <a:xfrm>
            <a:off x="1005840" y="4248150"/>
            <a:ext cx="6309360" cy="548640"/>
          </a:xfrm>
          <a:prstGeom prst="roundRect">
            <a:avLst>
              <a:gd name="adj" fmla="val 45371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focus of the program is light duty vehicles </a:t>
            </a:r>
          </a:p>
        </p:txBody>
      </p:sp>
    </p:spTree>
    <p:extLst>
      <p:ext uri="{BB962C8B-B14F-4D97-AF65-F5344CB8AC3E}">
        <p14:creationId xmlns:p14="http://schemas.microsoft.com/office/powerpoint/2010/main" val="58133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BEEA6AE-DEDD-491A-8617-B6570436FB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162695"/>
            <a:ext cx="3657600" cy="288888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5407005-872B-4A19-80CA-7CD4947359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5400" y="2571750"/>
            <a:ext cx="3474720" cy="15307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FEE120E-3054-49E7-B032-20BF3DFADA7B}"/>
              </a:ext>
            </a:extLst>
          </p:cNvPr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York DCFC Charging Landscape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1291476-187F-4ADE-A63B-8196BC55F7FE}"/>
              </a:ext>
            </a:extLst>
          </p:cNvPr>
          <p:cNvSpPr/>
          <p:nvPr/>
        </p:nvSpPr>
        <p:spPr>
          <a:xfrm>
            <a:off x="1485898" y="4324350"/>
            <a:ext cx="5669973" cy="548640"/>
          </a:xfrm>
          <a:prstGeom prst="roundRect">
            <a:avLst>
              <a:gd name="adj" fmla="val 45371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Significant increase in stations needed to support EV growth targets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148F229-E316-4560-8CCD-3163BB9D87FD}"/>
              </a:ext>
            </a:extLst>
          </p:cNvPr>
          <p:cNvSpPr txBox="1"/>
          <p:nvPr/>
        </p:nvSpPr>
        <p:spPr>
          <a:xfrm>
            <a:off x="593580" y="4047351"/>
            <a:ext cx="3657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Source: Atlas EV Hub, Size of Circle Based on # of Ports</a:t>
            </a:r>
          </a:p>
        </p:txBody>
      </p:sp>
      <p:sp>
        <p:nvSpPr>
          <p:cNvPr id="14" name="Content Placeholder 9">
            <a:extLst>
              <a:ext uri="{FF2B5EF4-FFF2-40B4-BE49-F238E27FC236}">
                <a16:creationId xmlns:a16="http://schemas.microsoft.com/office/drawing/2014/main" id="{E043544C-1EDA-46B7-88C2-316DDCA5252B}"/>
              </a:ext>
            </a:extLst>
          </p:cNvPr>
          <p:cNvSpPr txBox="1">
            <a:spLocks/>
          </p:cNvSpPr>
          <p:nvPr/>
        </p:nvSpPr>
        <p:spPr>
          <a:xfrm>
            <a:off x="4800600" y="1276350"/>
            <a:ext cx="4041775" cy="132494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1600" dirty="0"/>
              <a:t>Tesla makes up the majority of publicly available DCFC stations in NY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Range anxiety is #1 concern cited by potential EV buyers in the US</a:t>
            </a:r>
          </a:p>
        </p:txBody>
      </p:sp>
    </p:spTree>
    <p:extLst>
      <p:ext uri="{BB962C8B-B14F-4D97-AF65-F5344CB8AC3E}">
        <p14:creationId xmlns:p14="http://schemas.microsoft.com/office/powerpoint/2010/main" val="2164439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631AAB-B2B0-49AE-8DBA-0761A13AA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9986" y="1048441"/>
            <a:ext cx="2560320" cy="481012"/>
          </a:xfrm>
        </p:spPr>
        <p:txBody>
          <a:bodyPr>
            <a:normAutofit fontScale="92500"/>
          </a:bodyPr>
          <a:lstStyle/>
          <a:p>
            <a:pPr algn="ctr"/>
            <a:r>
              <a:rPr lang="en-US" sz="1600" dirty="0"/>
              <a:t>Implementation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3CB7C2-C93F-4A3C-BB08-70A937D64E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28982" y="1048441"/>
            <a:ext cx="2651760" cy="481012"/>
          </a:xfrm>
        </p:spPr>
        <p:txBody>
          <a:bodyPr>
            <a:normAutofit fontScale="92500"/>
          </a:bodyPr>
          <a:lstStyle/>
          <a:p>
            <a:pPr algn="ctr"/>
            <a:r>
              <a:rPr lang="en-US" sz="1600" dirty="0"/>
              <a:t>Expand/Other Focus Areas</a:t>
            </a:r>
          </a:p>
        </p:txBody>
      </p:sp>
      <p:pic>
        <p:nvPicPr>
          <p:cNvPr id="10" name="Picture 4" descr="Clean trucks are more important than ever | Greenbiz">
            <a:extLst>
              <a:ext uri="{FF2B5EF4-FFF2-40B4-BE49-F238E27FC236}">
                <a16:creationId xmlns:a16="http://schemas.microsoft.com/office/drawing/2014/main" id="{D8678EF5-0BB5-46F8-AD9B-CDAE6F560A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6" t="5843" b="5019"/>
          <a:stretch/>
        </p:blipFill>
        <p:spPr bwMode="auto">
          <a:xfrm>
            <a:off x="6202680" y="1543445"/>
            <a:ext cx="2560320" cy="152151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CE114079-1755-42D8-81A7-51DB9F958DD0}"/>
              </a:ext>
            </a:extLst>
          </p:cNvPr>
          <p:cNvSpPr txBox="1">
            <a:spLocks/>
          </p:cNvSpPr>
          <p:nvPr/>
        </p:nvSpPr>
        <p:spPr>
          <a:xfrm>
            <a:off x="3316333" y="1047750"/>
            <a:ext cx="2560320" cy="4810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/>
              <a:t>Monitor</a:t>
            </a:r>
          </a:p>
        </p:txBody>
      </p:sp>
      <p:pic>
        <p:nvPicPr>
          <p:cNvPr id="13" name="Picture 4" descr="⚡ Installing a Home EV Charging Station Just Got Easier ⚡ - santamonica.gov  - City of Santa Monica">
            <a:extLst>
              <a:ext uri="{FF2B5EF4-FFF2-40B4-BE49-F238E27FC236}">
                <a16:creationId xmlns:a16="http://schemas.microsoft.com/office/drawing/2014/main" id="{E27F2658-5A81-44FE-85CB-72E4FE57FF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79" t="19262" r="22995" b="25313"/>
          <a:stretch/>
        </p:blipFill>
        <p:spPr bwMode="auto">
          <a:xfrm>
            <a:off x="429986" y="1543445"/>
            <a:ext cx="2560320" cy="1530561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8DB9908-2DA6-4E38-AE5C-792B4EFFC74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5035"/>
          <a:stretch/>
        </p:blipFill>
        <p:spPr>
          <a:xfrm>
            <a:off x="3316333" y="1543445"/>
            <a:ext cx="2560320" cy="1530561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5C67641D-BA3B-4255-AE02-C318C1054B16}"/>
              </a:ext>
            </a:extLst>
          </p:cNvPr>
          <p:cNvSpPr txBox="1"/>
          <p:nvPr/>
        </p:nvSpPr>
        <p:spPr>
          <a:xfrm>
            <a:off x="429986" y="3205162"/>
            <a:ext cx="2651760" cy="16312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880" indent="-18288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Utility incentive programs</a:t>
            </a:r>
          </a:p>
          <a:p>
            <a:pPr marL="182880" indent="-18288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Prize competitions</a:t>
            </a:r>
          </a:p>
          <a:p>
            <a:pPr marL="182880" indent="-18288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 Standards &amp; Customer Experience Working Groups</a:t>
            </a:r>
            <a:endParaRPr lang="en-US" sz="14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12E48E5-ECD9-48F0-A726-4AED247D9A5D}"/>
              </a:ext>
            </a:extLst>
          </p:cNvPr>
          <p:cNvSpPr txBox="1"/>
          <p:nvPr/>
        </p:nvSpPr>
        <p:spPr>
          <a:xfrm>
            <a:off x="3316333" y="3198095"/>
            <a:ext cx="2651760" cy="11387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880" indent="-18288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 process</a:t>
            </a:r>
          </a:p>
          <a:p>
            <a:pPr marL="182880" indent="-18288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Station utilization</a:t>
            </a:r>
          </a:p>
          <a:p>
            <a:pPr marL="182880" indent="-18288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Utility performance</a:t>
            </a:r>
            <a:endParaRPr lang="en-US" sz="14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5E8D91C-2F4B-437B-A7EE-99CE20E747B2}"/>
              </a:ext>
            </a:extLst>
          </p:cNvPr>
          <p:cNvSpPr txBox="1"/>
          <p:nvPr/>
        </p:nvSpPr>
        <p:spPr>
          <a:xfrm>
            <a:off x="6202680" y="3207883"/>
            <a:ext cx="2651760" cy="98488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880" indent="-18288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Medium- and- heavy- duty programs</a:t>
            </a:r>
          </a:p>
          <a:p>
            <a:pPr marL="182880" indent="-18288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Managed charging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14AF3B9-0EB4-4974-9185-AB6BD7ED2A1B}"/>
              </a:ext>
            </a:extLst>
          </p:cNvPr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steps for New York</a:t>
            </a:r>
          </a:p>
        </p:txBody>
      </p:sp>
    </p:spTree>
    <p:extLst>
      <p:ext uri="{BB962C8B-B14F-4D97-AF65-F5344CB8AC3E}">
        <p14:creationId xmlns:p14="http://schemas.microsoft.com/office/powerpoint/2010/main" val="2703426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op 20 electric vehicle charging station companies">
            <a:extLst>
              <a:ext uri="{FF2B5EF4-FFF2-40B4-BE49-F238E27FC236}">
                <a16:creationId xmlns:a16="http://schemas.microsoft.com/office/drawing/2014/main" id="{D278E1A0-9715-4D49-9DDE-86D2346459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9" b="19960"/>
          <a:stretch/>
        </p:blipFill>
        <p:spPr bwMode="auto">
          <a:xfrm>
            <a:off x="0" y="361950"/>
            <a:ext cx="9144000" cy="4781561"/>
          </a:xfrm>
          <a:prstGeom prst="rect">
            <a:avLst/>
          </a:prstGeom>
          <a:noFill/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3A8575D-2D62-4099-BFA8-F7CC9B3D9730}"/>
              </a:ext>
            </a:extLst>
          </p:cNvPr>
          <p:cNvSpPr/>
          <p:nvPr/>
        </p:nvSpPr>
        <p:spPr>
          <a:xfrm>
            <a:off x="457200" y="1292225"/>
            <a:ext cx="8153400" cy="3291840"/>
          </a:xfrm>
          <a:prstGeom prst="roundRect">
            <a:avLst/>
          </a:prstGeom>
          <a:solidFill>
            <a:schemeClr val="bg1">
              <a:alpha val="60000"/>
            </a:schemeClr>
          </a:solidFill>
          <a:ln w="476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ACA01-9A30-4372-849D-E2A87567F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2243" y="1428751"/>
            <a:ext cx="5404757" cy="3200399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Future Gaps and Data Analysis and Research</a:t>
            </a:r>
          </a:p>
          <a:p>
            <a:pPr lvl="1"/>
            <a:r>
              <a:rPr lang="en-US" dirty="0"/>
              <a:t>Impacts on the Grid</a:t>
            </a:r>
          </a:p>
          <a:p>
            <a:pPr lvl="1"/>
            <a:r>
              <a:rPr lang="en-US" dirty="0"/>
              <a:t>Consumer Awareness and Interest</a:t>
            </a:r>
          </a:p>
          <a:p>
            <a:pPr lvl="1"/>
            <a:r>
              <a:rPr lang="en-US" dirty="0"/>
              <a:t>Interoperability Standards</a:t>
            </a:r>
          </a:p>
          <a:p>
            <a:r>
              <a:rPr lang="en-US" dirty="0"/>
              <a:t>Rate Design</a:t>
            </a:r>
          </a:p>
          <a:p>
            <a:pPr lvl="1"/>
            <a:r>
              <a:rPr lang="en-US" dirty="0"/>
              <a:t>Residential</a:t>
            </a:r>
          </a:p>
          <a:p>
            <a:pPr lvl="1"/>
            <a:r>
              <a:rPr lang="en-US" dirty="0"/>
              <a:t>Demand Charges</a:t>
            </a:r>
          </a:p>
          <a:p>
            <a:r>
              <a:rPr lang="en-US" dirty="0"/>
              <a:t>Ownership of EV Charging Infrastructure</a:t>
            </a:r>
          </a:p>
          <a:p>
            <a:r>
              <a:rPr lang="en-US" dirty="0"/>
              <a:t>Accessibility</a:t>
            </a:r>
          </a:p>
          <a:p>
            <a:r>
              <a:rPr lang="en-US" dirty="0"/>
              <a:t>Capital Planning Process</a:t>
            </a:r>
          </a:p>
          <a:p>
            <a:r>
              <a:rPr lang="en-US" dirty="0"/>
              <a:t>LMI/EJ Communities</a:t>
            </a:r>
          </a:p>
          <a:p>
            <a:r>
              <a:rPr lang="en-US" dirty="0"/>
              <a:t>Misc.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BDCBEA-F980-4C53-AC2C-80A8C72DD4A6}"/>
              </a:ext>
            </a:extLst>
          </p:cNvPr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Regulatory Issues for Consideration</a:t>
            </a:r>
          </a:p>
        </p:txBody>
      </p:sp>
    </p:spTree>
    <p:extLst>
      <p:ext uri="{BB962C8B-B14F-4D97-AF65-F5344CB8AC3E}">
        <p14:creationId xmlns:p14="http://schemas.microsoft.com/office/powerpoint/2010/main" val="98904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E2A33D0-F3FF-41F6-A165-328E8C88BA65}"/>
              </a:ext>
            </a:extLst>
          </p:cNvPr>
          <p:cNvSpPr txBox="1"/>
          <p:nvPr/>
        </p:nvSpPr>
        <p:spPr>
          <a:xfrm>
            <a:off x="457200" y="1809750"/>
            <a:ext cx="45720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37563712"/>
      </p:ext>
    </p:extLst>
  </p:cSld>
  <p:clrMapOvr>
    <a:masterClrMapping/>
  </p:clrMapOvr>
</p:sld>
</file>

<file path=ppt/theme/theme1.xml><?xml version="1.0" encoding="utf-8"?>
<a:theme xmlns:a="http://schemas.openxmlformats.org/drawingml/2006/main" name="DPS PowerPoint -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PS PowerPoint - Template.potx" id="{C6733DBC-75A1-4D48-999A-C08152D2104E}" vid="{41DC82AA-3C99-41C7-B2C2-24D0A1F1A9C0}"/>
    </a:ext>
  </a:extLst>
</a:theme>
</file>

<file path=ppt/theme/theme2.xml><?xml version="1.0" encoding="utf-8"?>
<a:theme xmlns:a="http://schemas.openxmlformats.org/drawingml/2006/main" name="Section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PS PowerPoint - Template.potx" id="{C6733DBC-75A1-4D48-999A-C08152D2104E}" vid="{C284B9F0-531E-431C-90E8-C2A5905AA920}"/>
    </a:ext>
  </a:extLst>
</a:theme>
</file>

<file path=ppt/theme/theme3.xml><?xml version="1.0" encoding="utf-8"?>
<a:theme xmlns:a="http://schemas.openxmlformats.org/drawingml/2006/main" name="Content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PS PowerPoint - Template.potx" id="{C6733DBC-75A1-4D48-999A-C08152D2104E}" vid="{32FEEE49-0C7A-438E-8104-398645BDC075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PS PowerPoint - Template.potx" id="{C6733DBC-75A1-4D48-999A-C08152D2104E}" vid="{E82BEF3A-BCCC-4464-8EB6-4E5EDF6086D5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DB5F95EA3EC7488F5FDEB975B13AAA" ma:contentTypeVersion="13" ma:contentTypeDescription="Create a new document." ma:contentTypeScope="" ma:versionID="7a1c3e41d558a285530c4d84bcd7e4ad">
  <xsd:schema xmlns:xsd="http://www.w3.org/2001/XMLSchema" xmlns:xs="http://www.w3.org/2001/XMLSchema" xmlns:p="http://schemas.microsoft.com/office/2006/metadata/properties" xmlns:ns3="35a99fe5-569d-421b-b013-3361f964dba1" xmlns:ns4="5a8c1d84-ce74-4822-9c6e-5ee894f6ab47" targetNamespace="http://schemas.microsoft.com/office/2006/metadata/properties" ma:root="true" ma:fieldsID="d3935b6104a0c4706064d544be75287f" ns3:_="" ns4:_="">
    <xsd:import namespace="35a99fe5-569d-421b-b013-3361f964dba1"/>
    <xsd:import namespace="5a8c1d84-ce74-4822-9c6e-5ee894f6ab4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a99fe5-569d-421b-b013-3361f964db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ternalName="MediaServiceLocatio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c1d84-ce74-4822-9c6e-5ee894f6ab4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31AC538-F34B-49F2-ACC0-2B39AAFDB2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a99fe5-569d-421b-b013-3361f964dba1"/>
    <ds:schemaRef ds:uri="5a8c1d84-ce74-4822-9c6e-5ee894f6ab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04861CA-5DD2-44F8-8780-9628548221F3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terms/"/>
    <ds:schemaRef ds:uri="35a99fe5-569d-421b-b013-3361f964dba1"/>
    <ds:schemaRef ds:uri="http://schemas.openxmlformats.org/package/2006/metadata/core-properties"/>
    <ds:schemaRef ds:uri="5a8c1d84-ce74-4822-9c6e-5ee894f6ab47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EE09270-68C1-4C64-B21D-2AA5BF5E378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DPS PowerPoint Template</Template>
  <TotalTime>4610</TotalTime>
  <Words>509</Words>
  <Application>Microsoft Office PowerPoint</Application>
  <PresentationFormat>On-screen Show (16:9)</PresentationFormat>
  <Paragraphs>71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Times New Roman</vt:lpstr>
      <vt:lpstr>DPS PowerPoint - Template</vt:lpstr>
      <vt:lpstr>Section Master</vt:lpstr>
      <vt:lpstr>Content Master</vt:lpstr>
      <vt:lpstr>2_Custom Design</vt:lpstr>
      <vt:lpstr>PowerPoint Presentation</vt:lpstr>
      <vt:lpstr>                  Personal Disclaimer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NYSDPS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Weiner, Lindsay (DPS)</dc:creator>
  <cp:lastModifiedBy>Hallenbeck, Jodi (DPS)</cp:lastModifiedBy>
  <cp:revision>24</cp:revision>
  <cp:lastPrinted>2020-10-05T15:30:36Z</cp:lastPrinted>
  <dcterms:created xsi:type="dcterms:W3CDTF">2019-12-16T14:08:14Z</dcterms:created>
  <dcterms:modified xsi:type="dcterms:W3CDTF">2020-10-05T15:33:18Z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0x01010055DB5F95EA3EC7488F5FDEB975B13AAA</vt:lpwstr>
  </property>
</Properties>
</file>